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82" r:id="rId3"/>
    <p:sldId id="303" r:id="rId4"/>
    <p:sldId id="304" r:id="rId5"/>
    <p:sldId id="305" r:id="rId6"/>
    <p:sldId id="306" r:id="rId7"/>
    <p:sldId id="307" r:id="rId8"/>
    <p:sldId id="308" r:id="rId9"/>
    <p:sldId id="322" r:id="rId10"/>
    <p:sldId id="321" r:id="rId11"/>
    <p:sldId id="317" r:id="rId12"/>
    <p:sldId id="318" r:id="rId13"/>
    <p:sldId id="319" r:id="rId14"/>
    <p:sldId id="314" r:id="rId15"/>
    <p:sldId id="315" r:id="rId16"/>
    <p:sldId id="316" r:id="rId17"/>
    <p:sldId id="293" r:id="rId18"/>
    <p:sldId id="298" r:id="rId19"/>
    <p:sldId id="323" r:id="rId20"/>
  </p:sldIdLst>
  <p:sldSz cx="9144000" cy="6858000" type="screen4x3"/>
  <p:notesSz cx="7099300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 snapToObjects="1">
      <p:cViewPr varScale="1">
        <p:scale>
          <a:sx n="140" d="100"/>
          <a:sy n="140" d="100"/>
        </p:scale>
        <p:origin x="-1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4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3CB7ECFB-0C97-42B8-A214-1A3B1564A7C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279525"/>
            <a:ext cx="46037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AFACA9B3-72FF-44BD-9F21-1219809232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273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752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42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72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94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47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11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82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48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00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01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776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04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471" y="2260103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Report on </a:t>
            </a:r>
            <a:r>
              <a:rPr lang="en-US" b="1" dirty="0" err="1" smtClean="0">
                <a:solidFill>
                  <a:srgbClr val="0000FF"/>
                </a:solidFill>
              </a:rPr>
              <a:t>OpenDaylight</a:t>
            </a:r>
            <a:r>
              <a:rPr lang="en-US" b="1" dirty="0" smtClean="0">
                <a:solidFill>
                  <a:srgbClr val="0000FF"/>
                </a:solidFill>
              </a:rPr>
              <a:t> (ODL) Plug-in for Padtec ROADMs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63162"/>
            <a:ext cx="6400800" cy="143084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Alaelson Jatobá</a:t>
            </a:r>
            <a:r>
              <a:rPr lang="en-US" sz="2800" baseline="30000" dirty="0" smtClean="0"/>
              <a:t>1</a:t>
            </a:r>
            <a:r>
              <a:rPr lang="en-US" sz="2800" dirty="0" smtClean="0"/>
              <a:t>, </a:t>
            </a:r>
            <a:r>
              <a:rPr lang="en-US" sz="2800" dirty="0" err="1" smtClean="0"/>
              <a:t>Darli</a:t>
            </a:r>
            <a:r>
              <a:rPr lang="en-US" sz="2800" dirty="0" smtClean="0"/>
              <a:t> Mello</a:t>
            </a:r>
            <a:r>
              <a:rPr lang="en-US" sz="2800" baseline="30000" dirty="0" smtClean="0"/>
              <a:t>1</a:t>
            </a:r>
            <a:r>
              <a:rPr lang="en-US" sz="2800" dirty="0" smtClean="0"/>
              <a:t>, Christian </a:t>
            </a:r>
            <a:r>
              <a:rPr lang="en-US" sz="2800" dirty="0" err="1" smtClean="0"/>
              <a:t>Esteve</a:t>
            </a:r>
            <a:r>
              <a:rPr lang="en-US" sz="2800" dirty="0" smtClean="0"/>
              <a:t> Rothenberg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, Dalton S. Arantes</a:t>
            </a:r>
            <a:r>
              <a:rPr lang="en-US" sz="2800" baseline="30000" dirty="0" smtClean="0"/>
              <a:t>1</a:t>
            </a:r>
            <a:r>
              <a:rPr lang="en-US" sz="2800" dirty="0" smtClean="0"/>
              <a:t>, Sergio Timóteo</a:t>
            </a:r>
            <a:r>
              <a:rPr lang="en-US" sz="2800" baseline="30000" dirty="0" smtClean="0"/>
              <a:t>3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193444" y="311032"/>
            <a:ext cx="6426237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tx1"/>
                </a:solidFill>
                <a:latin typeface="Allerta Regular"/>
                <a:cs typeface="Allerta Regular"/>
              </a:rPr>
              <a:t>University of Campinas – Unicamp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Allerta Regular"/>
                <a:cs typeface="Allerta Regular"/>
              </a:rPr>
              <a:t>School of Electrical </a:t>
            </a:r>
            <a:r>
              <a:rPr lang="en-US" sz="2000" dirty="0">
                <a:solidFill>
                  <a:schemeClr val="tx1"/>
                </a:solidFill>
                <a:latin typeface="Allerta Regular"/>
                <a:cs typeface="Allerta Regular"/>
              </a:rPr>
              <a:t>&amp; Computer </a:t>
            </a:r>
            <a:r>
              <a:rPr lang="en-US" sz="2000" dirty="0" smtClean="0">
                <a:solidFill>
                  <a:schemeClr val="tx1"/>
                </a:solidFill>
                <a:latin typeface="Allerta Regular"/>
                <a:cs typeface="Allerta Regular"/>
              </a:rPr>
              <a:t>Engineering – FEEC</a:t>
            </a:r>
          </a:p>
          <a:p>
            <a:endParaRPr lang="en-US" sz="2000" dirty="0" smtClean="0">
              <a:solidFill>
                <a:schemeClr val="tx1"/>
              </a:solidFill>
              <a:latin typeface="Allerta Regular"/>
              <a:cs typeface="Allerta Regular"/>
            </a:endParaRPr>
          </a:p>
          <a:p>
            <a:endParaRPr lang="en-US" sz="2000" dirty="0">
              <a:latin typeface="Allerta Regular"/>
              <a:cs typeface="Allerta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1" y="260649"/>
            <a:ext cx="951474" cy="1070408"/>
          </a:xfrm>
          <a:prstGeom prst="rect">
            <a:avLst/>
          </a:prstGeom>
        </p:spPr>
      </p:pic>
      <p:pic>
        <p:nvPicPr>
          <p:cNvPr id="6" name="Picture 5" descr="Logo FEEC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083" y="398338"/>
            <a:ext cx="1316887" cy="626723"/>
          </a:xfrm>
          <a:prstGeom prst="rect">
            <a:avLst/>
          </a:prstGeom>
        </p:spPr>
      </p:pic>
      <p:pic>
        <p:nvPicPr>
          <p:cNvPr id="1026" name="Picture 2" descr="http://www.altera.com/education/events/northamerica/images/SuperComputing14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74" y="1388398"/>
            <a:ext cx="2220211" cy="962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371600" y="5094005"/>
            <a:ext cx="6217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{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alaelson,darli,dalton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}@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decom.fee.unicamp.br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{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chesteve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}@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dca.fee.unicamp.br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{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sergio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}@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padtec.com.br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71601" y="6388785"/>
            <a:ext cx="6217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December 01, 2014.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4998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100 Gb OTN-OTU4 vs 100 </a:t>
            </a:r>
            <a:r>
              <a:rPr lang="en-US" dirty="0" err="1"/>
              <a:t>GbE</a:t>
            </a:r>
            <a:endParaRPr lang="en-US" dirty="0"/>
          </a:p>
        </p:txBody>
      </p:sp>
      <p:pic>
        <p:nvPicPr>
          <p:cNvPr id="8" name="Picture 7" descr="IMG_1796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23" t="57315" r="22782"/>
          <a:stretch/>
        </p:blipFill>
        <p:spPr>
          <a:xfrm rot="5400000">
            <a:off x="4673045" y="615169"/>
            <a:ext cx="3211285" cy="48162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52877" y="5967501"/>
            <a:ext cx="2073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</a:t>
            </a:r>
            <a:r>
              <a:rPr lang="en-US" dirty="0" smtClean="0"/>
              <a:t>Transponder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269890" y="4915215"/>
            <a:ext cx="4445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Extreme Switch with interfaces 100 </a:t>
            </a:r>
            <a:r>
              <a:rPr lang="en-US" dirty="0" err="1" smtClean="0"/>
              <a:t>GbE</a:t>
            </a:r>
            <a:r>
              <a:rPr lang="en-US" dirty="0" smtClean="0"/>
              <a:t> CFP2</a:t>
            </a:r>
            <a:endParaRPr lang="en-US" dirty="0"/>
          </a:p>
        </p:txBody>
      </p:sp>
      <p:pic>
        <p:nvPicPr>
          <p:cNvPr id="6" name="Picture 5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15" t="29355" r="37906" b="34421"/>
          <a:stretch/>
        </p:blipFill>
        <p:spPr>
          <a:xfrm rot="5400000">
            <a:off x="-268121" y="1974290"/>
            <a:ext cx="4559076" cy="342734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19929" y="229507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924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Pictures of the Caltech Booth</a:t>
            </a:r>
            <a:endParaRPr lang="en-US" dirty="0"/>
          </a:p>
        </p:txBody>
      </p:sp>
      <p:pic>
        <p:nvPicPr>
          <p:cNvPr id="8" name="Picture 7" descr="IMG_179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53178" y="2374004"/>
            <a:ext cx="4366972" cy="245423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52877" y="5967501"/>
            <a:ext cx="162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ROADM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46054" y="5967501"/>
            <a:ext cx="4388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Racks with </a:t>
            </a:r>
            <a:r>
              <a:rPr lang="en-US" dirty="0" err="1" smtClean="0"/>
              <a:t>EchoStream</a:t>
            </a:r>
            <a:r>
              <a:rPr lang="en-US" dirty="0"/>
              <a:t> </a:t>
            </a:r>
            <a:r>
              <a:rPr lang="en-US" dirty="0" smtClean="0"/>
              <a:t>and Dell Servers, and</a:t>
            </a:r>
          </a:p>
          <a:p>
            <a:pPr algn="ctr"/>
            <a:r>
              <a:rPr lang="en-US" dirty="0" smtClean="0"/>
              <a:t>Extreme and Brocade Switches</a:t>
            </a:r>
            <a:endParaRPr lang="en-US" dirty="0"/>
          </a:p>
        </p:txBody>
      </p:sp>
      <p:pic>
        <p:nvPicPr>
          <p:cNvPr id="6" name="Picture 5" descr="IMG_179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28893" y="2374004"/>
            <a:ext cx="4366970" cy="2454237"/>
          </a:xfrm>
          <a:prstGeom prst="rect">
            <a:avLst/>
          </a:prstGeom>
        </p:spPr>
      </p:pic>
      <p:pic>
        <p:nvPicPr>
          <p:cNvPr id="13" name="Picture 12" descr="IMG_180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387" y="3755159"/>
            <a:ext cx="3439158" cy="19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71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Pictures of the </a:t>
            </a:r>
            <a:r>
              <a:rPr lang="en-US" dirty="0" err="1" smtClean="0"/>
              <a:t>iCAIR</a:t>
            </a:r>
            <a:r>
              <a:rPr lang="en-US" dirty="0" smtClean="0"/>
              <a:t> Booth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8292" y="5863225"/>
            <a:ext cx="2044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ROADM</a:t>
            </a:r>
          </a:p>
          <a:p>
            <a:r>
              <a:rPr lang="en-US" dirty="0" smtClean="0"/>
              <a:t>And Caltech’s Racks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784" y="1417634"/>
            <a:ext cx="2399926" cy="427033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046" y="1417633"/>
            <a:ext cx="4265159" cy="239701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047" y="3926319"/>
            <a:ext cx="4265159" cy="239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158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Pictures of the Vanderbilt Booth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59609" y="5863225"/>
            <a:ext cx="162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ROADM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12789" y="2358714"/>
            <a:ext cx="4297172" cy="24150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99977" y="2351703"/>
            <a:ext cx="4265158" cy="239701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636" y="1417633"/>
            <a:ext cx="2825567" cy="158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11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sustained 1.4 </a:t>
            </a:r>
            <a:r>
              <a:rPr lang="en-US" dirty="0" err="1"/>
              <a:t>Tbps</a:t>
            </a:r>
            <a:r>
              <a:rPr lang="en-US" dirty="0"/>
              <a:t> during our memory to </a:t>
            </a:r>
            <a:r>
              <a:rPr lang="en-US" dirty="0" smtClean="0"/>
              <a:t>memory;</a:t>
            </a:r>
          </a:p>
          <a:p>
            <a:r>
              <a:rPr lang="en-US" dirty="0"/>
              <a:t>peak was 1.55 </a:t>
            </a:r>
            <a:r>
              <a:rPr lang="en-US" dirty="0" err="1" smtClean="0"/>
              <a:t>Tbps</a:t>
            </a:r>
            <a:r>
              <a:rPr lang="en-US" dirty="0" smtClean="0"/>
              <a:t>;</a:t>
            </a:r>
          </a:p>
          <a:p>
            <a:r>
              <a:rPr lang="en-US" dirty="0" smtClean="0"/>
              <a:t>Disk </a:t>
            </a:r>
            <a:r>
              <a:rPr lang="en-US" dirty="0"/>
              <a:t>to memory we reached a peak of 1.01 </a:t>
            </a:r>
            <a:r>
              <a:rPr lang="en-US" dirty="0" err="1" smtClean="0"/>
              <a:t>Tbps</a:t>
            </a:r>
            <a:r>
              <a:rPr lang="en-US" dirty="0"/>
              <a:t>;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8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1.55 </a:t>
            </a:r>
            <a:r>
              <a:rPr lang="en-US" dirty="0" err="1" smtClean="0"/>
              <a:t>Tbps</a:t>
            </a:r>
            <a:r>
              <a:rPr lang="en-US" dirty="0" smtClean="0"/>
              <a:t> peak rate - memory to memory transfer</a:t>
            </a:r>
            <a:endParaRPr lang="en-US" dirty="0"/>
          </a:p>
        </p:txBody>
      </p:sp>
      <p:pic>
        <p:nvPicPr>
          <p:cNvPr id="4" name="Content Placeholder 3" descr="memory to memory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71" r="-32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3168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 </a:t>
            </a:r>
            <a:r>
              <a:rPr lang="en-US" dirty="0" err="1" smtClean="0"/>
              <a:t>Tbps</a:t>
            </a:r>
            <a:r>
              <a:rPr lang="en-US" dirty="0" smtClean="0"/>
              <a:t> peak rate – disc to memory transfer</a:t>
            </a:r>
            <a:endParaRPr lang="en-US" dirty="0"/>
          </a:p>
        </p:txBody>
      </p:sp>
      <p:pic>
        <p:nvPicPr>
          <p:cNvPr id="4" name="Content Placeholder 3" descr="disc - memory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71" r="-32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72177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SDN System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11122" y="2659317"/>
            <a:ext cx="6855826" cy="198893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447736" y="3898578"/>
            <a:ext cx="2111356" cy="58078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SB Unicamp Plug-in</a:t>
            </a:r>
          </a:p>
        </p:txBody>
      </p:sp>
      <p:pic>
        <p:nvPicPr>
          <p:cNvPr id="9" name="Picture 8" descr="odl 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603" y="3812464"/>
            <a:ext cx="2286161" cy="8429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39993" y="2675985"/>
            <a:ext cx="1526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Orchestration</a:t>
            </a:r>
            <a:endParaRPr lang="en-US" i="1" dirty="0"/>
          </a:p>
        </p:txBody>
      </p:sp>
      <p:sp>
        <p:nvSpPr>
          <p:cNvPr id="7" name="Rectangle 6"/>
          <p:cNvSpPr/>
          <p:nvPr/>
        </p:nvSpPr>
        <p:spPr>
          <a:xfrm>
            <a:off x="1447736" y="2832912"/>
            <a:ext cx="2111356" cy="5913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NB Caltech Plug-in</a:t>
            </a:r>
          </a:p>
        </p:txBody>
      </p:sp>
      <p:sp>
        <p:nvSpPr>
          <p:cNvPr id="10" name="Down Arrow 9"/>
          <p:cNvSpPr/>
          <p:nvPr/>
        </p:nvSpPr>
        <p:spPr>
          <a:xfrm>
            <a:off x="2591668" y="3472384"/>
            <a:ext cx="214208" cy="413087"/>
          </a:xfrm>
          <a:prstGeom prst="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 rot="10800000">
            <a:off x="2100617" y="3462099"/>
            <a:ext cx="214208" cy="413087"/>
          </a:xfrm>
          <a:prstGeom prst="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043598" y="3898578"/>
            <a:ext cx="1366178" cy="6250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OpenFlow</a:t>
            </a:r>
            <a:r>
              <a:rPr lang="en-US" dirty="0" smtClean="0"/>
              <a:t> Support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606559" y="1399479"/>
            <a:ext cx="1960292" cy="57984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Console Client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444202" y="2193343"/>
            <a:ext cx="4565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Rest</a:t>
            </a:r>
            <a:endParaRPr lang="en-US" sz="1200" dirty="0"/>
          </a:p>
        </p:txBody>
      </p:sp>
      <p:sp>
        <p:nvSpPr>
          <p:cNvPr id="17" name="Up-Down Arrow 16"/>
          <p:cNvSpPr/>
          <p:nvPr/>
        </p:nvSpPr>
        <p:spPr>
          <a:xfrm>
            <a:off x="2315904" y="1979320"/>
            <a:ext cx="224192" cy="863045"/>
          </a:xfrm>
          <a:prstGeom prst="up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054528" y="1390026"/>
            <a:ext cx="3184472" cy="57984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Caltech Fast Data Transfer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043598" y="2832912"/>
            <a:ext cx="2111356" cy="5913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ODL NB Interface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20286" y="2183890"/>
            <a:ext cx="4565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Rest</a:t>
            </a:r>
            <a:endParaRPr lang="en-US" sz="1200" dirty="0"/>
          </a:p>
        </p:txBody>
      </p:sp>
      <p:sp>
        <p:nvSpPr>
          <p:cNvPr id="21" name="Up-Down Arrow 20"/>
          <p:cNvSpPr/>
          <p:nvPr/>
        </p:nvSpPr>
        <p:spPr>
          <a:xfrm>
            <a:off x="4791988" y="1969867"/>
            <a:ext cx="224192" cy="863045"/>
          </a:xfrm>
          <a:prstGeom prst="up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145804" y="5453664"/>
            <a:ext cx="2757661" cy="930223"/>
          </a:xfrm>
          <a:prstGeom prst="rect">
            <a:avLst/>
          </a:prstGeom>
          <a:solidFill>
            <a:srgbClr val="DDD9C3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598151" y="5942545"/>
            <a:ext cx="1960292" cy="42807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PADTEC ROADM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457266" y="4835492"/>
            <a:ext cx="4565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Rest</a:t>
            </a:r>
            <a:endParaRPr lang="en-US" sz="1200" dirty="0"/>
          </a:p>
        </p:txBody>
      </p:sp>
      <p:sp>
        <p:nvSpPr>
          <p:cNvPr id="25" name="Up-Down Arrow 24"/>
          <p:cNvSpPr/>
          <p:nvPr/>
        </p:nvSpPr>
        <p:spPr>
          <a:xfrm>
            <a:off x="2315904" y="4523591"/>
            <a:ext cx="224192" cy="930072"/>
          </a:xfrm>
          <a:prstGeom prst="up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/>
          <p:cNvSpPr/>
          <p:nvPr/>
        </p:nvSpPr>
        <p:spPr>
          <a:xfrm rot="18573437">
            <a:off x="3381886" y="2277102"/>
            <a:ext cx="866164" cy="198918"/>
          </a:xfrm>
          <a:prstGeom prst="leftRight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256479" y="6326131"/>
            <a:ext cx="736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Padtec</a:t>
            </a:r>
            <a:endParaRPr lang="en-US" sz="1200" dirty="0" smtClean="0"/>
          </a:p>
          <a:p>
            <a:r>
              <a:rPr lang="en-US" sz="1200" dirty="0" smtClean="0"/>
              <a:t>Protocol</a:t>
            </a:r>
            <a:endParaRPr lang="en-US" sz="1200" dirty="0"/>
          </a:p>
        </p:txBody>
      </p:sp>
      <p:sp>
        <p:nvSpPr>
          <p:cNvPr id="28" name="Rectangle 27"/>
          <p:cNvSpPr/>
          <p:nvPr/>
        </p:nvSpPr>
        <p:spPr>
          <a:xfrm>
            <a:off x="1145803" y="5453663"/>
            <a:ext cx="2757662" cy="340929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NB </a:t>
            </a:r>
            <a:r>
              <a:rPr lang="en-US" dirty="0" err="1" smtClean="0"/>
              <a:t>RESTful</a:t>
            </a:r>
            <a:r>
              <a:rPr lang="en-US" dirty="0" smtClean="0"/>
              <a:t> API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301839" y="5942545"/>
            <a:ext cx="2338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</a:t>
            </a:r>
            <a:r>
              <a:rPr lang="en-US" dirty="0" err="1" smtClean="0"/>
              <a:t>Mgmt</a:t>
            </a:r>
            <a:r>
              <a:rPr lang="en-US" dirty="0" smtClean="0"/>
              <a:t> Software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830723" y="2263726"/>
            <a:ext cx="4565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Rest</a:t>
            </a:r>
            <a:endParaRPr lang="en-US" sz="1200" dirty="0"/>
          </a:p>
        </p:txBody>
      </p:sp>
      <p:sp>
        <p:nvSpPr>
          <p:cNvPr id="32" name="Left-Right Arrow 31"/>
          <p:cNvSpPr/>
          <p:nvPr/>
        </p:nvSpPr>
        <p:spPr>
          <a:xfrm>
            <a:off x="3925823" y="6127211"/>
            <a:ext cx="1644717" cy="198918"/>
          </a:xfrm>
          <a:prstGeom prst="leftRight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switc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870" y="5176212"/>
            <a:ext cx="986777" cy="618380"/>
          </a:xfrm>
          <a:prstGeom prst="rect">
            <a:avLst/>
          </a:prstGeom>
        </p:spPr>
      </p:pic>
      <p:sp>
        <p:nvSpPr>
          <p:cNvPr id="34" name="Up-Down Arrow 33"/>
          <p:cNvSpPr/>
          <p:nvPr/>
        </p:nvSpPr>
        <p:spPr>
          <a:xfrm>
            <a:off x="4564148" y="4637370"/>
            <a:ext cx="227839" cy="612203"/>
          </a:xfrm>
          <a:prstGeom prst="up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718106" y="4742870"/>
            <a:ext cx="8220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OpenFlow</a:t>
            </a:r>
            <a:endParaRPr 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5108262" y="5291816"/>
            <a:ext cx="804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Switch</a:t>
            </a:r>
            <a:endParaRPr lang="en-US" dirty="0"/>
          </a:p>
        </p:txBody>
      </p:sp>
      <p:sp>
        <p:nvSpPr>
          <p:cNvPr id="37" name="Down Arrow 36"/>
          <p:cNvSpPr/>
          <p:nvPr/>
        </p:nvSpPr>
        <p:spPr>
          <a:xfrm>
            <a:off x="4854040" y="3485491"/>
            <a:ext cx="214208" cy="413087"/>
          </a:xfrm>
          <a:prstGeom prst="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Down Arrow 37"/>
          <p:cNvSpPr/>
          <p:nvPr/>
        </p:nvSpPr>
        <p:spPr>
          <a:xfrm rot="10800000">
            <a:off x="4362989" y="3475206"/>
            <a:ext cx="214208" cy="413087"/>
          </a:xfrm>
          <a:prstGeom prst="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99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47901"/>
            <a:ext cx="8229600" cy="3149600"/>
          </a:xfrm>
        </p:spPr>
        <p:txBody>
          <a:bodyPr>
            <a:noAutofit/>
          </a:bodyPr>
          <a:lstStyle/>
          <a:p>
            <a:pPr algn="just"/>
            <a:r>
              <a:rPr lang="en-US" sz="2400" dirty="0" smtClean="0"/>
              <a:t>FDT - Fast Data Transfer from Server to Storage System;</a:t>
            </a:r>
          </a:p>
          <a:p>
            <a:pPr algn="just"/>
            <a:r>
              <a:rPr lang="en-US" sz="2400" dirty="0" err="1" smtClean="0"/>
              <a:t>Lightpath</a:t>
            </a:r>
            <a:r>
              <a:rPr lang="en-US" sz="2400" dirty="0" smtClean="0"/>
              <a:t> management;</a:t>
            </a:r>
          </a:p>
          <a:p>
            <a:pPr algn="just"/>
            <a:r>
              <a:rPr lang="pt-BR" sz="2400" dirty="0" err="1" smtClean="0"/>
              <a:t>Preventive</a:t>
            </a:r>
            <a:r>
              <a:rPr lang="pt-BR" sz="2400" dirty="0" smtClean="0"/>
              <a:t> network </a:t>
            </a:r>
            <a:r>
              <a:rPr lang="pt-BR" sz="2400" dirty="0" err="1" smtClean="0"/>
              <a:t>diagnosis</a:t>
            </a:r>
            <a:r>
              <a:rPr lang="pt-BR" sz="2400" dirty="0" smtClean="0"/>
              <a:t>;</a:t>
            </a:r>
            <a:endParaRPr lang="en-US" sz="2400" dirty="0" smtClean="0"/>
          </a:p>
          <a:p>
            <a:pPr algn="just"/>
            <a:r>
              <a:rPr lang="en-US" sz="2400" dirty="0" smtClean="0"/>
              <a:t>Reads and writes coordinated, streams or a large set of files with smooth data flow across long-range networks;</a:t>
            </a:r>
          </a:p>
          <a:p>
            <a:pPr lvl="1" algn="just"/>
            <a:r>
              <a:rPr lang="en-US" sz="2000" dirty="0" smtClean="0"/>
              <a:t>Science programs handling hundreds of </a:t>
            </a:r>
            <a:r>
              <a:rPr lang="en-US" sz="2000" dirty="0" err="1" smtClean="0"/>
              <a:t>petabytes</a:t>
            </a:r>
            <a:r>
              <a:rPr lang="en-US" sz="2000" dirty="0" smtClean="0"/>
              <a:t> per year  </a:t>
            </a:r>
          </a:p>
        </p:txBody>
      </p:sp>
    </p:spTree>
    <p:extLst>
      <p:ext uri="{BB962C8B-B14F-4D97-AF65-F5344CB8AC3E}">
        <p14:creationId xmlns:p14="http://schemas.microsoft.com/office/powerpoint/2010/main" val="1742929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Thereafter: </a:t>
            </a:r>
            <a:br>
              <a:rPr lang="en-US" dirty="0" smtClean="0"/>
            </a:br>
            <a:r>
              <a:rPr lang="en-US" b="1" dirty="0" smtClean="0"/>
              <a:t>Terabit </a:t>
            </a:r>
            <a:r>
              <a:rPr lang="en-US" b="1" dirty="0" err="1" smtClean="0"/>
              <a:t>Padtec</a:t>
            </a:r>
            <a:r>
              <a:rPr lang="en-US" b="1" dirty="0" smtClean="0"/>
              <a:t> OTN </a:t>
            </a:r>
            <a:r>
              <a:rPr lang="en-US" b="1" dirty="0" err="1" smtClean="0"/>
              <a:t>Muxponder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1 </a:t>
            </a:r>
            <a:r>
              <a:rPr lang="en-US" sz="2000" dirty="0" err="1"/>
              <a:t>Tbps</a:t>
            </a:r>
            <a:r>
              <a:rPr lang="en-US" sz="2000" dirty="0"/>
              <a:t> from a 1RU </a:t>
            </a:r>
            <a:r>
              <a:rPr lang="en-US" sz="2000" dirty="0" smtClean="0"/>
              <a:t>chassis;</a:t>
            </a:r>
          </a:p>
          <a:p>
            <a:r>
              <a:rPr lang="en-US" sz="2000" dirty="0"/>
              <a:t>10 QSFP modules for the 100G client</a:t>
            </a:r>
            <a:endParaRPr lang="en-US" sz="2000" dirty="0" smtClean="0"/>
          </a:p>
          <a:p>
            <a:r>
              <a:rPr lang="en-US" sz="2000" dirty="0" smtClean="0"/>
              <a:t>5 coherent 200G CFP2 </a:t>
            </a:r>
          </a:p>
          <a:p>
            <a:r>
              <a:rPr lang="en-US" sz="2000" dirty="0" smtClean="0"/>
              <a:t>16QAM </a:t>
            </a:r>
            <a:r>
              <a:rPr lang="en-US" sz="2000" dirty="0"/>
              <a:t>format to transmit 200G/</a:t>
            </a:r>
            <a:r>
              <a:rPr lang="en-US" sz="2000" dirty="0" smtClean="0"/>
              <a:t>wavelength)</a:t>
            </a:r>
          </a:p>
          <a:p>
            <a:r>
              <a:rPr lang="en-US" sz="2000" dirty="0" smtClean="0"/>
              <a:t>This </a:t>
            </a:r>
            <a:r>
              <a:rPr lang="en-US" sz="2000" dirty="0"/>
              <a:t>results in 2.5X the next highest marketed </a:t>
            </a:r>
            <a:r>
              <a:rPr lang="en-US" sz="2000" dirty="0" smtClean="0"/>
              <a:t>capacity.</a:t>
            </a:r>
            <a:endParaRPr lang="en-US" sz="2000" dirty="0"/>
          </a:p>
        </p:txBody>
      </p:sp>
      <p:pic>
        <p:nvPicPr>
          <p:cNvPr id="4" name="Picture 3" descr="Padtec-TB-MUX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5" y="3735614"/>
            <a:ext cx="7620000" cy="21082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8264306" y="4200071"/>
            <a:ext cx="0" cy="71664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264306" y="4320598"/>
            <a:ext cx="627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RU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451428" y="6189310"/>
            <a:ext cx="62216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Fonte</a:t>
            </a:r>
            <a:r>
              <a:rPr lang="en-US" sz="1100" dirty="0"/>
              <a:t>: http://</a:t>
            </a:r>
            <a:r>
              <a:rPr lang="en-US" sz="1100" dirty="0" err="1"/>
              <a:t>www.lightwaveonline.com</a:t>
            </a:r>
            <a:r>
              <a:rPr lang="en-US" sz="1100" dirty="0"/>
              <a:t>/articles/innovation-awards/</a:t>
            </a:r>
            <a:r>
              <a:rPr lang="en-US" sz="1100" dirty="0" err="1"/>
              <a:t>padtec</a:t>
            </a:r>
            <a:r>
              <a:rPr lang="en-US" sz="1100" dirty="0"/>
              <a:t>-terabit-</a:t>
            </a:r>
            <a:r>
              <a:rPr lang="en-US" sz="1100" dirty="0" err="1"/>
              <a:t>otn</a:t>
            </a:r>
            <a:r>
              <a:rPr lang="en-US" sz="1100" dirty="0"/>
              <a:t>-</a:t>
            </a:r>
            <a:r>
              <a:rPr lang="en-US" sz="1100" dirty="0" err="1"/>
              <a:t>muxponder.html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99761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dirty="0" smtClean="0"/>
              <a:t>Maximize the wavelength utilization;</a:t>
            </a:r>
          </a:p>
          <a:p>
            <a:pPr algn="just"/>
            <a:r>
              <a:rPr lang="en-US" sz="2400" dirty="0" smtClean="0"/>
              <a:t>Reduces the blocking probability;</a:t>
            </a:r>
          </a:p>
          <a:p>
            <a:pPr algn="just"/>
            <a:r>
              <a:rPr lang="en-US" sz="2400" dirty="0" smtClean="0"/>
              <a:t>Assign appropriate routes and wavelengths over the </a:t>
            </a:r>
            <a:r>
              <a:rPr lang="en-US" sz="2400" dirty="0" err="1" smtClean="0"/>
              <a:t>lightpaths</a:t>
            </a:r>
            <a:r>
              <a:rPr lang="en-US" sz="2400" dirty="0" smtClean="0"/>
              <a:t> to maximize throughput;</a:t>
            </a:r>
          </a:p>
          <a:p>
            <a:pPr algn="just"/>
            <a:r>
              <a:rPr lang="en-US" sz="2400" dirty="0" smtClean="0"/>
              <a:t>Manage </a:t>
            </a:r>
            <a:r>
              <a:rPr lang="en-US" sz="2400" dirty="0" err="1"/>
              <a:t>l</a:t>
            </a:r>
            <a:r>
              <a:rPr lang="en-US" sz="2400" dirty="0" err="1" smtClean="0"/>
              <a:t>ightpath</a:t>
            </a:r>
            <a:r>
              <a:rPr lang="en-US" sz="2400" dirty="0" smtClean="0"/>
              <a:t> establishment in real-time;</a:t>
            </a:r>
          </a:p>
          <a:p>
            <a:pPr algn="just"/>
            <a:r>
              <a:rPr lang="en-US" sz="2400" dirty="0" smtClean="0"/>
              <a:t>Provisioning resources on demand </a:t>
            </a:r>
            <a:r>
              <a:rPr lang="en-US" sz="2000" dirty="0" smtClean="0"/>
              <a:t>(Manage connection request).</a:t>
            </a:r>
            <a:endParaRPr lang="en-US" sz="2400" dirty="0" smtClean="0"/>
          </a:p>
          <a:p>
            <a:pPr algn="just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742929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SC14 Complete overview</a:t>
            </a:r>
            <a:endParaRPr lang="en-US" dirty="0"/>
          </a:p>
        </p:txBody>
      </p:sp>
      <p:pic>
        <p:nvPicPr>
          <p:cNvPr id="4" name="Content Placeholder 3" descr="Complet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559" r="-22559"/>
          <a:stretch>
            <a:fillRect/>
          </a:stretch>
        </p:blipFill>
        <p:spPr>
          <a:xfrm>
            <a:off x="-365506" y="1308110"/>
            <a:ext cx="9814306" cy="5397490"/>
          </a:xfrm>
        </p:spPr>
      </p:pic>
    </p:spTree>
    <p:extLst>
      <p:ext uri="{BB962C8B-B14F-4D97-AF65-F5344CB8AC3E}">
        <p14:creationId xmlns:p14="http://schemas.microsoft.com/office/powerpoint/2010/main" val="2336423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SC14 Complete overview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87" y="1308110"/>
            <a:ext cx="8383520" cy="5397490"/>
          </a:xfrm>
        </p:spPr>
      </p:pic>
    </p:spTree>
    <p:extLst>
      <p:ext uri="{BB962C8B-B14F-4D97-AF65-F5344CB8AC3E}">
        <p14:creationId xmlns:p14="http://schemas.microsoft.com/office/powerpoint/2010/main" val="2253942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Network Interfaces used in the </a:t>
            </a:r>
            <a:r>
              <a:rPr lang="en-US" dirty="0" err="1" smtClean="0"/>
              <a:t>Showfloor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Booths in the </a:t>
            </a:r>
            <a:r>
              <a:rPr lang="en-US" dirty="0" err="1" smtClean="0"/>
              <a:t>showfloor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Caltech: 10 x 100 </a:t>
            </a:r>
            <a:r>
              <a:rPr lang="en-US" dirty="0" err="1" smtClean="0"/>
              <a:t>Gbps</a:t>
            </a:r>
            <a:endParaRPr lang="en-US" dirty="0" smtClean="0"/>
          </a:p>
          <a:p>
            <a:pPr lvl="1"/>
            <a:r>
              <a:rPr lang="en-US" dirty="0" err="1" smtClean="0"/>
              <a:t>iCAIR</a:t>
            </a:r>
            <a:r>
              <a:rPr lang="en-US" dirty="0" smtClean="0"/>
              <a:t>: </a:t>
            </a:r>
            <a:r>
              <a:rPr lang="en-US" dirty="0"/>
              <a:t>6</a:t>
            </a:r>
            <a:r>
              <a:rPr lang="en-US" dirty="0" smtClean="0"/>
              <a:t> x 100 </a:t>
            </a:r>
            <a:r>
              <a:rPr lang="en-US" dirty="0" err="1" smtClean="0"/>
              <a:t>Gbps</a:t>
            </a:r>
            <a:endParaRPr lang="en-US" dirty="0" smtClean="0"/>
          </a:p>
          <a:p>
            <a:pPr lvl="1"/>
            <a:r>
              <a:rPr lang="en-US" dirty="0" smtClean="0"/>
              <a:t>Vanderbilt: 4 x 100Gbps</a:t>
            </a:r>
          </a:p>
          <a:p>
            <a:r>
              <a:rPr lang="en-US" dirty="0" smtClean="0"/>
              <a:t>Caltech booth has 2 switches</a:t>
            </a:r>
          </a:p>
          <a:p>
            <a:pPr lvl="1"/>
            <a:r>
              <a:rPr lang="en-US" dirty="0" smtClean="0"/>
              <a:t>1 </a:t>
            </a:r>
            <a:r>
              <a:rPr lang="en-US" dirty="0"/>
              <a:t>B</a:t>
            </a:r>
            <a:r>
              <a:rPr lang="en-US" dirty="0" smtClean="0"/>
              <a:t>rocade with 4 x 100Gbps</a:t>
            </a:r>
          </a:p>
          <a:p>
            <a:pPr lvl="1"/>
            <a:r>
              <a:rPr lang="en-US" dirty="0" smtClean="0"/>
              <a:t>1 Extreme with 6 x 100Gbps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63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SC14 Demo Topology</a:t>
            </a:r>
            <a:endParaRPr lang="en-US" dirty="0"/>
          </a:p>
        </p:txBody>
      </p:sp>
      <p:pic>
        <p:nvPicPr>
          <p:cNvPr id="4" name="Content Placeholder 3" descr="Connection MAP SC14 - PortConnectivity-V7-channel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410" r="-164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54888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smtClean="0"/>
              <a:t>Padtec Directionless ROADM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8" t="35980" r="35424" b="31297"/>
          <a:stretch/>
        </p:blipFill>
        <p:spPr bwMode="auto">
          <a:xfrm>
            <a:off x="1492788" y="1898751"/>
            <a:ext cx="6792650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7602835" y="4016459"/>
            <a:ext cx="1367682" cy="41549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50" dirty="0" smtClean="0"/>
              <a:t>4 Boards 100G OTU-4</a:t>
            </a:r>
          </a:p>
          <a:p>
            <a:pPr algn="ctr"/>
            <a:r>
              <a:rPr lang="en-US" sz="1050" dirty="0" smtClean="0"/>
              <a:t>C21 a C24</a:t>
            </a:r>
            <a:endParaRPr lang="en-US" sz="1050" dirty="0"/>
          </a:p>
        </p:txBody>
      </p:sp>
      <p:sp>
        <p:nvSpPr>
          <p:cNvPr id="9" name="CaixaDeTexto 8"/>
          <p:cNvSpPr txBox="1"/>
          <p:nvPr/>
        </p:nvSpPr>
        <p:spPr>
          <a:xfrm rot="2068774">
            <a:off x="6301703" y="3630075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A</a:t>
            </a:r>
            <a:endParaRPr lang="pt-BR" sz="1050" dirty="0"/>
          </a:p>
        </p:txBody>
      </p:sp>
      <p:sp>
        <p:nvSpPr>
          <p:cNvPr id="10" name="CaixaDeTexto 9"/>
          <p:cNvSpPr txBox="1"/>
          <p:nvPr/>
        </p:nvSpPr>
        <p:spPr>
          <a:xfrm rot="20665248">
            <a:off x="2864893" y="5237215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A</a:t>
            </a:r>
            <a:endParaRPr lang="pt-BR" sz="1050" dirty="0"/>
          </a:p>
        </p:txBody>
      </p:sp>
      <p:sp>
        <p:nvSpPr>
          <p:cNvPr id="11" name="CaixaDeTexto 10"/>
          <p:cNvSpPr txBox="1"/>
          <p:nvPr/>
        </p:nvSpPr>
        <p:spPr>
          <a:xfrm rot="17997558">
            <a:off x="2342890" y="4684807"/>
            <a:ext cx="7906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B</a:t>
            </a:r>
            <a:endParaRPr lang="pt-BR" sz="1050" dirty="0"/>
          </a:p>
        </p:txBody>
      </p:sp>
      <p:sp>
        <p:nvSpPr>
          <p:cNvPr id="12" name="CaixaDeTexto 11"/>
          <p:cNvSpPr txBox="1"/>
          <p:nvPr/>
        </p:nvSpPr>
        <p:spPr>
          <a:xfrm rot="17849525">
            <a:off x="3441391" y="2660540"/>
            <a:ext cx="8210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B</a:t>
            </a:r>
            <a:endParaRPr lang="pt-BR" sz="1050" dirty="0"/>
          </a:p>
        </p:txBody>
      </p:sp>
      <p:sp>
        <p:nvSpPr>
          <p:cNvPr id="13" name="CaixaDeTexto 12"/>
          <p:cNvSpPr txBox="1"/>
          <p:nvPr/>
        </p:nvSpPr>
        <p:spPr>
          <a:xfrm rot="20744700">
            <a:off x="6018941" y="4363055"/>
            <a:ext cx="7906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B</a:t>
            </a:r>
            <a:endParaRPr lang="pt-BR" sz="1050" dirty="0"/>
          </a:p>
        </p:txBody>
      </p:sp>
      <p:sp>
        <p:nvSpPr>
          <p:cNvPr id="36" name="CaixaDeTexto 35"/>
          <p:cNvSpPr txBox="1"/>
          <p:nvPr/>
        </p:nvSpPr>
        <p:spPr>
          <a:xfrm>
            <a:off x="3583443" y="1519868"/>
            <a:ext cx="1436612" cy="41549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50" dirty="0" smtClean="0"/>
              <a:t>10 Boards 100G OTU-4</a:t>
            </a:r>
          </a:p>
          <a:p>
            <a:pPr algn="ctr"/>
            <a:r>
              <a:rPr lang="en-US" sz="1050" dirty="0" smtClean="0"/>
              <a:t>C21 to C30</a:t>
            </a:r>
            <a:endParaRPr lang="en-US" sz="1050" dirty="0"/>
          </a:p>
        </p:txBody>
      </p:sp>
      <p:sp>
        <p:nvSpPr>
          <p:cNvPr id="42" name="CaixaDeTexto 41"/>
          <p:cNvSpPr txBox="1"/>
          <p:nvPr/>
        </p:nvSpPr>
        <p:spPr>
          <a:xfrm rot="2045736">
            <a:off x="4457609" y="2464806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A</a:t>
            </a:r>
            <a:endParaRPr lang="en-US" sz="1050" dirty="0"/>
          </a:p>
        </p:txBody>
      </p:sp>
      <p:sp>
        <p:nvSpPr>
          <p:cNvPr id="56" name="CaixaDeTexto 55"/>
          <p:cNvSpPr txBox="1"/>
          <p:nvPr/>
        </p:nvSpPr>
        <p:spPr>
          <a:xfrm>
            <a:off x="700700" y="5139111"/>
            <a:ext cx="1436612" cy="41549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50" dirty="0" smtClean="0"/>
              <a:t>10 Boards 100G OTU-4</a:t>
            </a:r>
          </a:p>
          <a:p>
            <a:pPr algn="ctr"/>
            <a:r>
              <a:rPr lang="en-US" sz="1050" dirty="0" smtClean="0"/>
              <a:t>C21  a C30</a:t>
            </a:r>
            <a:endParaRPr lang="en-US" sz="1050" dirty="0"/>
          </a:p>
        </p:txBody>
      </p:sp>
      <p:cxnSp>
        <p:nvCxnSpPr>
          <p:cNvPr id="60" name="Conector de seta reta 59"/>
          <p:cNvCxnSpPr/>
          <p:nvPr/>
        </p:nvCxnSpPr>
        <p:spPr>
          <a:xfrm>
            <a:off x="4220708" y="1970759"/>
            <a:ext cx="0" cy="216024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e seta reta 60"/>
          <p:cNvCxnSpPr/>
          <p:nvPr/>
        </p:nvCxnSpPr>
        <p:spPr>
          <a:xfrm flipV="1">
            <a:off x="4373108" y="1970759"/>
            <a:ext cx="0" cy="216024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CaixaDeTexto 61"/>
          <p:cNvSpPr txBox="1"/>
          <p:nvPr/>
        </p:nvSpPr>
        <p:spPr>
          <a:xfrm>
            <a:off x="4373108" y="1970759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C</a:t>
            </a:r>
            <a:endParaRPr lang="en-US" sz="1050" dirty="0"/>
          </a:p>
        </p:txBody>
      </p:sp>
      <p:grpSp>
        <p:nvGrpSpPr>
          <p:cNvPr id="2" name="Grupo 65"/>
          <p:cNvGrpSpPr/>
          <p:nvPr/>
        </p:nvGrpSpPr>
        <p:grpSpPr>
          <a:xfrm rot="5400000">
            <a:off x="2172672" y="5251315"/>
            <a:ext cx="152400" cy="216024"/>
            <a:chOff x="7443936" y="980728"/>
            <a:chExt cx="152400" cy="216024"/>
          </a:xfrm>
        </p:grpSpPr>
        <p:cxnSp>
          <p:nvCxnSpPr>
            <p:cNvPr id="63" name="Conector de seta reta 62"/>
            <p:cNvCxnSpPr/>
            <p:nvPr/>
          </p:nvCxnSpPr>
          <p:spPr>
            <a:xfrm>
              <a:off x="7443936" y="980728"/>
              <a:ext cx="0" cy="216024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de seta reta 63"/>
            <p:cNvCxnSpPr/>
            <p:nvPr/>
          </p:nvCxnSpPr>
          <p:spPr>
            <a:xfrm flipV="1">
              <a:off x="7596336" y="980728"/>
              <a:ext cx="0" cy="216024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CaixaDeTexto 64"/>
          <p:cNvSpPr txBox="1"/>
          <p:nvPr/>
        </p:nvSpPr>
        <p:spPr>
          <a:xfrm>
            <a:off x="1636804" y="4882978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C</a:t>
            </a:r>
            <a:endParaRPr lang="en-US" sz="1050" dirty="0"/>
          </a:p>
        </p:txBody>
      </p:sp>
      <p:grpSp>
        <p:nvGrpSpPr>
          <p:cNvPr id="3" name="Grupo 66"/>
          <p:cNvGrpSpPr/>
          <p:nvPr/>
        </p:nvGrpSpPr>
        <p:grpSpPr>
          <a:xfrm rot="5400000">
            <a:off x="7357248" y="4099187"/>
            <a:ext cx="152400" cy="216024"/>
            <a:chOff x="7443936" y="980728"/>
            <a:chExt cx="152400" cy="216024"/>
          </a:xfrm>
        </p:grpSpPr>
        <p:cxnSp>
          <p:nvCxnSpPr>
            <p:cNvPr id="68" name="Conector de seta reta 67"/>
            <p:cNvCxnSpPr/>
            <p:nvPr/>
          </p:nvCxnSpPr>
          <p:spPr>
            <a:xfrm>
              <a:off x="7443936" y="980728"/>
              <a:ext cx="0" cy="216024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de seta reta 68"/>
            <p:cNvCxnSpPr/>
            <p:nvPr/>
          </p:nvCxnSpPr>
          <p:spPr>
            <a:xfrm flipV="1">
              <a:off x="7596336" y="980728"/>
              <a:ext cx="0" cy="216024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CaixaDeTexto 69"/>
          <p:cNvSpPr txBox="1"/>
          <p:nvPr/>
        </p:nvSpPr>
        <p:spPr>
          <a:xfrm>
            <a:off x="7325436" y="3749693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C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188955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SC14 Demo Topology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7"/>
          <a:stretch>
            <a:fillRect/>
          </a:stretch>
        </p:blipFill>
        <p:spPr>
          <a:xfrm>
            <a:off x="593725" y="1600200"/>
            <a:ext cx="7956550" cy="4525963"/>
          </a:xfrm>
        </p:spPr>
      </p:pic>
    </p:spTree>
    <p:extLst>
      <p:ext uri="{BB962C8B-B14F-4D97-AF65-F5344CB8AC3E}">
        <p14:creationId xmlns:p14="http://schemas.microsoft.com/office/powerpoint/2010/main" val="586087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 vs Routers</a:t>
            </a:r>
            <a:endParaRPr lang="en-US" dirty="0"/>
          </a:p>
        </p:txBody>
      </p:sp>
      <p:pic>
        <p:nvPicPr>
          <p:cNvPr id="8" name="Picture 7" descr="IMG_179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08678" y="2374005"/>
            <a:ext cx="4366972" cy="245423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52877" y="5967501"/>
            <a:ext cx="162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ROADM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46054" y="5967501"/>
            <a:ext cx="4388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Racks with </a:t>
            </a:r>
            <a:r>
              <a:rPr lang="en-US" dirty="0" err="1" smtClean="0"/>
              <a:t>EchoStream</a:t>
            </a:r>
            <a:r>
              <a:rPr lang="en-US" dirty="0"/>
              <a:t> </a:t>
            </a:r>
            <a:r>
              <a:rPr lang="en-US" dirty="0" smtClean="0"/>
              <a:t>and Dell Servers, and</a:t>
            </a:r>
          </a:p>
          <a:p>
            <a:pPr algn="ctr"/>
            <a:r>
              <a:rPr lang="en-US" dirty="0" smtClean="0"/>
              <a:t>Extreme and Brocade Switches</a:t>
            </a:r>
            <a:endParaRPr lang="en-US" dirty="0"/>
          </a:p>
        </p:txBody>
      </p:sp>
      <p:pic>
        <p:nvPicPr>
          <p:cNvPr id="6" name="Picture 5" descr="IMG_179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9821" y="2374002"/>
            <a:ext cx="4366970" cy="2454237"/>
          </a:xfrm>
          <a:prstGeom prst="rect">
            <a:avLst/>
          </a:prstGeom>
        </p:spPr>
      </p:pic>
      <p:pic>
        <p:nvPicPr>
          <p:cNvPr id="9" name="Picture 8" descr="IMG_1796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95" r="8615"/>
          <a:stretch/>
        </p:blipFill>
        <p:spPr>
          <a:xfrm rot="5400000">
            <a:off x="4908068" y="2097173"/>
            <a:ext cx="2512784" cy="4414443"/>
          </a:xfrm>
          <a:prstGeom prst="rect">
            <a:avLst/>
          </a:prstGeom>
        </p:spPr>
      </p:pic>
      <p:pic>
        <p:nvPicPr>
          <p:cNvPr id="15" name="Picture 14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8" t="24395" r="69728" b="39496"/>
          <a:stretch/>
        </p:blipFill>
        <p:spPr>
          <a:xfrm rot="5400000">
            <a:off x="1665666" y="994755"/>
            <a:ext cx="1954520" cy="2328566"/>
          </a:xfrm>
          <a:prstGeom prst="rect">
            <a:avLst/>
          </a:prstGeom>
        </p:spPr>
      </p:pic>
      <p:pic>
        <p:nvPicPr>
          <p:cNvPr id="16" name="Picture 15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73" t="30605" r="11523" b="17392"/>
          <a:stretch/>
        </p:blipFill>
        <p:spPr>
          <a:xfrm rot="5400000">
            <a:off x="1175172" y="3157360"/>
            <a:ext cx="2299043" cy="3110172"/>
          </a:xfrm>
          <a:prstGeom prst="rect">
            <a:avLst/>
          </a:prstGeom>
        </p:spPr>
      </p:pic>
      <p:pic>
        <p:nvPicPr>
          <p:cNvPr id="17" name="Picture 16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4" t="30605" r="62209" b="27002"/>
          <a:stretch/>
        </p:blipFill>
        <p:spPr>
          <a:xfrm rot="5400000">
            <a:off x="1586912" y="1503177"/>
            <a:ext cx="1034146" cy="3706505"/>
          </a:xfrm>
          <a:prstGeom prst="rect">
            <a:avLst/>
          </a:prstGeom>
        </p:spPr>
      </p:pic>
      <p:pic>
        <p:nvPicPr>
          <p:cNvPr id="19" name="Picture 18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6" t="36405" r="39566" b="38091"/>
          <a:stretch/>
        </p:blipFill>
        <p:spPr>
          <a:xfrm rot="5400000">
            <a:off x="610348" y="2010900"/>
            <a:ext cx="4213088" cy="296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04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2635</TotalTime>
  <Words>482</Words>
  <Application>Microsoft Macintosh PowerPoint</Application>
  <PresentationFormat>On-screen Show (4:3)</PresentationFormat>
  <Paragraphs>97</Paragraphs>
  <Slides>19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Report on OpenDaylight (ODL) Plug-in for Padtec ROADMs</vt:lpstr>
      <vt:lpstr>Goals</vt:lpstr>
      <vt:lpstr>SC14 Complete overview</vt:lpstr>
      <vt:lpstr>SC14 Complete overview</vt:lpstr>
      <vt:lpstr>Network Interfaces used in the Showfloor</vt:lpstr>
      <vt:lpstr>SC14 Demo Topology</vt:lpstr>
      <vt:lpstr>Padtec Directionless ROADM</vt:lpstr>
      <vt:lpstr>SC14 Demo Topology</vt:lpstr>
      <vt:lpstr>ROADM vs Routers</vt:lpstr>
      <vt:lpstr>100 Gb OTN-OTU4 vs 100 GbE</vt:lpstr>
      <vt:lpstr>Pictures of the Caltech Booth</vt:lpstr>
      <vt:lpstr>Pictures of the iCAIR Booth</vt:lpstr>
      <vt:lpstr>Pictures of the Vanderbilt Booth</vt:lpstr>
      <vt:lpstr>Results</vt:lpstr>
      <vt:lpstr>1.55 Tbps peak rate - memory to memory transfer</vt:lpstr>
      <vt:lpstr>1 Tbps peak rate – disc to memory transfer</vt:lpstr>
      <vt:lpstr>SDN System Architecture</vt:lpstr>
      <vt:lpstr>Client Application</vt:lpstr>
      <vt:lpstr>Thereafter:  Terabit Padtec OTN Muxponder</vt:lpstr>
    </vt:vector>
  </TitlesOfParts>
  <Company>Instituto Federal de Alagoas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Relatório SC14</dc:title>
  <dc:creator>Alaelson Jatobá</dc:creator>
  <cp:lastModifiedBy>Alaelson Jatobá</cp:lastModifiedBy>
  <cp:revision>135</cp:revision>
  <dcterms:created xsi:type="dcterms:W3CDTF">2014-11-28T22:32:49Z</dcterms:created>
  <dcterms:modified xsi:type="dcterms:W3CDTF">2015-06-17T17:45:48Z</dcterms:modified>
</cp:coreProperties>
</file>